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84" r:id="rId5"/>
    <p:sldId id="260" r:id="rId6"/>
    <p:sldId id="262" r:id="rId7"/>
    <p:sldId id="263" r:id="rId8"/>
    <p:sldId id="265" r:id="rId9"/>
    <p:sldId id="282" r:id="rId10"/>
    <p:sldId id="267" r:id="rId11"/>
    <p:sldId id="269" r:id="rId12"/>
    <p:sldId id="270" r:id="rId13"/>
    <p:sldId id="271" r:id="rId14"/>
    <p:sldId id="272" r:id="rId15"/>
    <p:sldId id="273" r:id="rId16"/>
    <p:sldId id="274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5854"/>
    <p:restoredTop sz="75499"/>
  </p:normalViewPr>
  <p:slideViewPr>
    <p:cSldViewPr snapToGrid="0">
      <p:cViewPr>
        <p:scale>
          <a:sx n="126" d="100"/>
          <a:sy n="126" d="100"/>
        </p:scale>
        <p:origin x="18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1cbf5b9b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1cbf5b9b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31cbf5b9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31cbf5b9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31cbf5b9b_4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31cbf5b9b_4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31cbf5b9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31cbf5b9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31cbf5b9b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31cbf5b9b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31cbf5b9b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31cbf5b9b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31cbf5b9b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31cbf5b9b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24b51bd1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24b51bd1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1cbf5b9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1cbf5b9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24b51bd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24b51bd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9616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24b51bd1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24b51bd1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2ef621c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2ef621c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31cbf5b9b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31cbf5b9b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31cbf5b9b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31cbf5b9b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31cbf5b9b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31cbf5b9b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78851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tiff"/><Relationship Id="rId11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tiff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3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 dirty="0" err="1"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en" sz="3600" dirty="0">
                <a:latin typeface="Helvetica" charset="0"/>
                <a:ea typeface="Helvetica" charset="0"/>
                <a:cs typeface="Helvetica" charset="0"/>
                <a:sym typeface="Helvetica Neue"/>
              </a:rPr>
              <a:t> Inference and </a:t>
            </a:r>
            <a:r>
              <a:rPr lang="en-US" altLang="zh-CN" sz="3600" dirty="0" smtClean="0">
                <a:latin typeface="Helvetica" charset="0"/>
                <a:ea typeface="Helvetica" charset="0"/>
                <a:cs typeface="Helvetica" charset="0"/>
                <a:sym typeface="Helvetica Neue"/>
              </a:rPr>
              <a:t>Improve</a:t>
            </a:r>
            <a:r>
              <a:rPr lang="en" sz="3600" dirty="0" err="1" smtClean="0">
                <a:latin typeface="Helvetica" charset="0"/>
                <a:ea typeface="Helvetica" charset="0"/>
                <a:cs typeface="Helvetica" charset="0"/>
                <a:sym typeface="Helvetica Neue"/>
              </a:rPr>
              <a:t>ment</a:t>
            </a:r>
            <a:r>
              <a:rPr lang="en" sz="3600" dirty="0" smtClean="0"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sz="3600" dirty="0">
                <a:latin typeface="Helvetica" charset="0"/>
                <a:ea typeface="Helvetica" charset="0"/>
                <a:cs typeface="Helvetica" charset="0"/>
                <a:sym typeface="Helvetica Neue"/>
              </a:rPr>
              <a:t>Without End-Host Control</a:t>
            </a:r>
            <a:endParaRPr sz="3600" dirty="0"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46525" y="2730225"/>
            <a:ext cx="56934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 dirty="0" err="1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Ashkan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Nikravesh</a:t>
            </a:r>
            <a:r>
              <a:rPr lang="en" sz="1800" baseline="300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1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,  Qi Alfred Chen</a:t>
            </a:r>
            <a:r>
              <a:rPr lang="en" sz="1800" baseline="300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2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,  Scott Haseley</a:t>
            </a:r>
            <a:r>
              <a:rPr lang="en" sz="1800" baseline="300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3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, </a:t>
            </a:r>
            <a:r>
              <a:rPr lang="en" sz="18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Xiao Zhu</a:t>
            </a:r>
            <a:r>
              <a:rPr lang="en" sz="1800" baseline="300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1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,  Geoffrey Challen</a:t>
            </a:r>
            <a:r>
              <a:rPr lang="en" sz="1800" baseline="300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3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,  Z. Morley Mao</a:t>
            </a:r>
            <a:r>
              <a:rPr lang="en" sz="1800" baseline="300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1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endParaRPr sz="1800" dirty="0">
              <a:solidFill>
                <a:srgbClr val="666666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69375" y="3936775"/>
            <a:ext cx="85206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 baseline="300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1 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University of Michigan,  </a:t>
            </a:r>
            <a:r>
              <a:rPr lang="en" sz="1800" baseline="300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2 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UC Irvine,  </a:t>
            </a:r>
            <a:r>
              <a:rPr lang="en" sz="1800" baseline="300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3 </a:t>
            </a:r>
            <a:r>
              <a:rPr lang="en" sz="1800" dirty="0">
                <a:solidFill>
                  <a:srgbClr val="666666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UIUC</a:t>
            </a:r>
            <a:endParaRPr sz="1800" dirty="0">
              <a:solidFill>
                <a:srgbClr val="666666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14545"/>
            <a:ext cx="84665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QoEBox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: Improving </a:t>
            </a:r>
            <a:r>
              <a:rPr lang="en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QoE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at the network edge 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altLang="zh-C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ithout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end-host control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dirty="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04" y="1867455"/>
            <a:ext cx="5790827" cy="27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042696" y="2118628"/>
            <a:ext cx="1289785" cy="9625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2695" y="3167780"/>
            <a:ext cx="1289785" cy="9240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23884" y="1877079"/>
            <a:ext cx="2618071" cy="215697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Case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Study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I: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Classifying 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and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p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rioritizing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d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ifferent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raffic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ypes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768493"/>
            <a:ext cx="85206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QoEBox</a:t>
            </a: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classifies flows into three classes</a:t>
            </a:r>
            <a:endParaRPr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spcBef>
                <a:spcPts val="1600"/>
              </a:spcBef>
              <a:buClr>
                <a:srgbClr val="000000"/>
              </a:buClr>
              <a:buFont typeface="Helvetica Neue"/>
              <a:buChar char="●"/>
            </a:pP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Latency sensitive traffic: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e.g.,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click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scroll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in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interactive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apps</a:t>
            </a:r>
            <a:endParaRPr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Bandwidth and latency sensitive traffic: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e.g.,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video </a:t>
            </a: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conferencing</a:t>
            </a:r>
            <a:endParaRPr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Bandwidth intensive traffic: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e.g.,</a:t>
            </a:r>
            <a:r>
              <a:rPr lang="e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video </a:t>
            </a:r>
            <a:r>
              <a:rPr lang="e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streaming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file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download</a:t>
            </a:r>
            <a:endParaRPr lang="en" dirty="0" smtClean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Classifying and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p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rioritizing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d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ifferent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raffic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ypes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304" y="1233924"/>
            <a:ext cx="2407955" cy="279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10" y="1244084"/>
            <a:ext cx="4000868" cy="27156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11700" y="4227904"/>
            <a:ext cx="8239570" cy="709633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600"/>
              </a:spcAft>
            </a:pPr>
            <a:r>
              <a:rPr lang="en-US" altLang="zh-CN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1. Response time</a:t>
            </a:r>
            <a:r>
              <a:rPr lang="zh-CN" altLang="en-US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and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rate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degrades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with concurrent</a:t>
            </a:r>
            <a:r>
              <a:rPr lang="zh-CN" altLang="en-US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video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traffic.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2. Prioritization</a:t>
            </a:r>
            <a:r>
              <a:rPr lang="zh-CN" altLang="en-US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helps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improve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them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by 46% and 115%, respectively.</a:t>
            </a:r>
            <a:endParaRPr lang="en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Case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II: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QoE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-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ware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b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andwidth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llocation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Google Shape;180;p30"/>
          <p:cNvSpPr txBox="1">
            <a:spLocks/>
          </p:cNvSpPr>
          <p:nvPr/>
        </p:nvSpPr>
        <p:spPr>
          <a:xfrm>
            <a:off x="311700" y="1152475"/>
            <a:ext cx="8520600" cy="361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Key lesson: A change to 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does not necessarily lead to a change in video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streaming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endParaRPr lang="en-US" altLang="zh-CN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algn="just"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Optimization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problem: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Maximize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total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video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bitrate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under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bandwidth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constraints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Optimal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bitrate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without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fairness</a:t>
            </a:r>
          </a:p>
          <a:p>
            <a:pPr algn="just"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Variant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I: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Ensure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fairness</a:t>
            </a: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lvl="1" indent="-342892" algn="just">
              <a:spcBef>
                <a:spcPts val="0"/>
              </a:spcBef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Users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same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app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receive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equal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bandwidth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--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Optimal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bitrate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with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fairness</a:t>
            </a:r>
          </a:p>
          <a:p>
            <a:pPr algn="just"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Variant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II: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Reduce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disparity</a:t>
            </a:r>
          </a:p>
          <a:p>
            <a:pPr lvl="1" indent="-342892" algn="just">
              <a:spcBef>
                <a:spcPts val="0"/>
              </a:spcBef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Bandwidth of different users shouldn’t vary too much --</a:t>
            </a:r>
            <a:r>
              <a:rPr lang="zh-CN" altLang="en-US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Equal bandwidth with optimization</a:t>
            </a:r>
            <a:endParaRPr lang="en-US" sz="18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-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ware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andwidth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llocation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55" y="1882421"/>
            <a:ext cx="3250950" cy="24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249" y="1882421"/>
            <a:ext cx="3290206" cy="24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970047" y="4355096"/>
            <a:ext cx="7203906" cy="672271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All our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algorithm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variants improve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video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bitrate, the improvement can be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up to 23%.</a:t>
            </a:r>
            <a:endParaRPr lang="en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Google Shape;165;p28"/>
          <p:cNvSpPr txBox="1">
            <a:spLocks/>
          </p:cNvSpPr>
          <p:nvPr/>
        </p:nvSpPr>
        <p:spPr>
          <a:xfrm>
            <a:off x="311700" y="1152476"/>
            <a:ext cx="8520600" cy="7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43" indent="-285743"/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Small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scale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experimentation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(left)</a:t>
            </a:r>
            <a:endParaRPr lang="en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marL="285743" indent="-285743"/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Large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scale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simulation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(right)</a:t>
            </a:r>
            <a:endParaRPr lang="en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Conclusion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8520600" cy="2264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Offline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generation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of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p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er-app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QoS-QoE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models</a:t>
            </a:r>
            <a:endParaRPr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algn="just"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 err="1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e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-based </a:t>
            </a: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traffic </a:t>
            </a:r>
            <a:r>
              <a:rPr lang="e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management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framework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at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edge: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QoEBox</a:t>
            </a:r>
            <a:endParaRPr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algn="just"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Real-world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</a:t>
            </a:r>
            <a:r>
              <a:rPr lang="en" dirty="0" err="1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ase</a:t>
            </a:r>
            <a:r>
              <a:rPr lang="e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studies</a:t>
            </a: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lvl="1" indent="-342892" algn="just">
              <a:spcBef>
                <a:spcPts val="0"/>
              </a:spcBef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US" altLang="zh-CN" sz="16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</a:t>
            </a:r>
            <a:r>
              <a:rPr lang="en" sz="16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raffic</a:t>
            </a:r>
            <a:r>
              <a:rPr lang="en" sz="16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classification and prioritization</a:t>
            </a:r>
            <a:endParaRPr lang="en-US" sz="16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lvl="1" indent="-342892" algn="just">
              <a:spcBef>
                <a:spcPts val="0"/>
              </a:spcBef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" sz="16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en" sz="16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-aware bandwidth allocation</a:t>
            </a:r>
            <a:endParaRPr sz="16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2824350" y="2110050"/>
            <a:ext cx="3495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8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Thank you!</a:t>
            </a:r>
            <a:endParaRPr sz="4800"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29" y="3436446"/>
            <a:ext cx="1010954" cy="1010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76" y="2962295"/>
            <a:ext cx="1279911" cy="9428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29" y="1645108"/>
            <a:ext cx="1321291" cy="973351"/>
          </a:xfrm>
          <a:prstGeom prst="rect">
            <a:avLst/>
          </a:prstGeom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does not always translate to </a:t>
            </a:r>
            <a:r>
              <a:rPr lang="en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218" y="3086957"/>
            <a:ext cx="423275" cy="4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8659" y="3313221"/>
            <a:ext cx="423275" cy="4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9434" y="3440794"/>
            <a:ext cx="345626" cy="3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025" y="1770758"/>
            <a:ext cx="610775" cy="50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735" y="1693752"/>
            <a:ext cx="638952" cy="646559"/>
          </a:xfrm>
          <a:prstGeom prst="rect">
            <a:avLst/>
          </a:prstGeom>
        </p:spPr>
      </p:pic>
      <p:pic>
        <p:nvPicPr>
          <p:cNvPr id="37" name="Picture 36" descr="serve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43" y="1584386"/>
            <a:ext cx="967669" cy="9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822889" y="2006641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Network edge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99333" y="319955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ISP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53056" y="1905780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ISP</a:t>
            </a:r>
          </a:p>
        </p:txBody>
      </p:sp>
      <p:sp>
        <p:nvSpPr>
          <p:cNvPr id="44" name="Freeform 43"/>
          <p:cNvSpPr/>
          <p:nvPr/>
        </p:nvSpPr>
        <p:spPr>
          <a:xfrm>
            <a:off x="2074537" y="2123075"/>
            <a:ext cx="5734373" cy="565411"/>
          </a:xfrm>
          <a:custGeom>
            <a:avLst/>
            <a:gdLst>
              <a:gd name="connsiteX0" fmla="*/ 0 w 5734373"/>
              <a:gd name="connsiteY0" fmla="*/ 46495 h 565411"/>
              <a:gd name="connsiteX1" fmla="*/ 1084881 w 5734373"/>
              <a:gd name="connsiteY1" fmla="*/ 464949 h 565411"/>
              <a:gd name="connsiteX2" fmla="*/ 2386739 w 5734373"/>
              <a:gd name="connsiteY2" fmla="*/ 557939 h 565411"/>
              <a:gd name="connsiteX3" fmla="*/ 4076054 w 5734373"/>
              <a:gd name="connsiteY3" fmla="*/ 325464 h 565411"/>
              <a:gd name="connsiteX4" fmla="*/ 5734373 w 5734373"/>
              <a:gd name="connsiteY4" fmla="*/ 0 h 56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373" h="565411">
                <a:moveTo>
                  <a:pt x="0" y="46495"/>
                </a:moveTo>
                <a:cubicBezTo>
                  <a:pt x="343545" y="213101"/>
                  <a:pt x="687091" y="379708"/>
                  <a:pt x="1084881" y="464949"/>
                </a:cubicBezTo>
                <a:cubicBezTo>
                  <a:pt x="1482671" y="550190"/>
                  <a:pt x="1888210" y="581187"/>
                  <a:pt x="2386739" y="557939"/>
                </a:cubicBezTo>
                <a:cubicBezTo>
                  <a:pt x="2885268" y="534692"/>
                  <a:pt x="3518115" y="418454"/>
                  <a:pt x="4076054" y="325464"/>
                </a:cubicBezTo>
                <a:cubicBezTo>
                  <a:pt x="4633993" y="232474"/>
                  <a:pt x="5734373" y="0"/>
                  <a:pt x="5734373" y="0"/>
                </a:cubicBezTo>
              </a:path>
            </a:pathLst>
          </a:custGeom>
          <a:noFill/>
          <a:ln w="25400">
            <a:solidFill>
              <a:srgbClr val="001B36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69007" y="2811332"/>
            <a:ext cx="5315918" cy="1187037"/>
          </a:xfrm>
          <a:custGeom>
            <a:avLst/>
            <a:gdLst>
              <a:gd name="connsiteX0" fmla="*/ 0 w 5315918"/>
              <a:gd name="connsiteY0" fmla="*/ 737586 h 1187037"/>
              <a:gd name="connsiteX1" fmla="*/ 743918 w 5315918"/>
              <a:gd name="connsiteY1" fmla="*/ 117654 h 1187037"/>
              <a:gd name="connsiteX2" fmla="*/ 2061274 w 5315918"/>
              <a:gd name="connsiteY2" fmla="*/ 102156 h 1187037"/>
              <a:gd name="connsiteX3" fmla="*/ 5315918 w 5315918"/>
              <a:gd name="connsiteY3" fmla="*/ 1187037 h 118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5918" h="1187037">
                <a:moveTo>
                  <a:pt x="0" y="737586"/>
                </a:moveTo>
                <a:cubicBezTo>
                  <a:pt x="200186" y="480572"/>
                  <a:pt x="400372" y="223559"/>
                  <a:pt x="743918" y="117654"/>
                </a:cubicBezTo>
                <a:cubicBezTo>
                  <a:pt x="1087464" y="11749"/>
                  <a:pt x="1299274" y="-76074"/>
                  <a:pt x="2061274" y="102156"/>
                </a:cubicBezTo>
                <a:cubicBezTo>
                  <a:pt x="2823274" y="280386"/>
                  <a:pt x="5315918" y="1187037"/>
                  <a:pt x="5315918" y="1187037"/>
                </a:cubicBezTo>
              </a:path>
            </a:pathLst>
          </a:custGeom>
          <a:noFill/>
          <a:ln w="25400">
            <a:solidFill>
              <a:srgbClr val="001B36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2980306" y="2568966"/>
            <a:ext cx="1631472" cy="91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634023" y="2487567"/>
            <a:ext cx="327221" cy="281194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139175" y="2638403"/>
            <a:ext cx="327221" cy="281194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369007" y="3030114"/>
            <a:ext cx="327221" cy="281194"/>
          </a:xfrm>
          <a:prstGeom prst="rect">
            <a:avLst/>
          </a:prstGeom>
          <a:solidFill>
            <a:srgbClr val="205D9F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563210" y="2639988"/>
            <a:ext cx="327221" cy="281194"/>
          </a:xfrm>
          <a:prstGeom prst="rect">
            <a:avLst/>
          </a:prstGeom>
          <a:solidFill>
            <a:srgbClr val="205D9F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989464" y="2639988"/>
            <a:ext cx="327221" cy="281194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2980306" y="2977107"/>
            <a:ext cx="1631472" cy="91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8053" y="3635972"/>
            <a:ext cx="650950" cy="65095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1876" y="2374510"/>
            <a:ext cx="2067593" cy="65560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</a:t>
            </a:r>
            <a:r>
              <a:rPr lang="en" altLang="zh-C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uality </a:t>
            </a:r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</a:t>
            </a:r>
            <a:r>
              <a:rPr lang="en" altLang="zh-C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 </a:t>
            </a:r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</a:t>
            </a:r>
            <a:r>
              <a:rPr lang="en" altLang="zh-C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xperience</a:t>
            </a:r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</a:p>
          <a:p>
            <a:r>
              <a:rPr lang="en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   video </a:t>
            </a:r>
            <a:r>
              <a:rPr lang="en-US" altLang="zh-CN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bitrate</a:t>
            </a:r>
            <a:endParaRPr lang="en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lvl="0"/>
            <a:r>
              <a:rPr lang="zh-CN" altLang="en-US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   </a:t>
            </a:r>
            <a:r>
              <a:rPr lang="en-US" altLang="zh-CN" dirty="0" err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rebuffer</a:t>
            </a:r>
            <a:r>
              <a:rPr lang="zh-CN" altLang="en-US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delay</a:t>
            </a:r>
            <a:endParaRPr lang="en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360799" y="3818102"/>
            <a:ext cx="2057178" cy="63631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</a:t>
            </a:r>
            <a:r>
              <a:rPr lang="en" altLang="zh-C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uality </a:t>
            </a:r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</a:t>
            </a:r>
            <a:r>
              <a:rPr lang="en" altLang="zh-C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 </a:t>
            </a:r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</a:t>
            </a:r>
            <a:r>
              <a:rPr lang="en" altLang="zh-C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ervice</a:t>
            </a:r>
            <a:endParaRPr lang="en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lvl="0" algn="ctr"/>
            <a:r>
              <a:rPr lang="en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bandwidth, delay, </a:t>
            </a:r>
            <a:r>
              <a:rPr lang="en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loss</a:t>
            </a:r>
            <a:endParaRPr lang="en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9336" y="3783147"/>
            <a:ext cx="2133320" cy="71641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</a:t>
            </a:r>
            <a:r>
              <a:rPr lang="en" altLang="zh-C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uality </a:t>
            </a:r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</a:t>
            </a:r>
            <a:r>
              <a:rPr lang="en" altLang="zh-C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 </a:t>
            </a:r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</a:t>
            </a:r>
            <a:r>
              <a:rPr lang="en" altLang="zh-C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xperience</a:t>
            </a:r>
            <a:r>
              <a:rPr lang="en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</a:p>
          <a:p>
            <a:r>
              <a:rPr lang="en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   </a:t>
            </a:r>
            <a:r>
              <a:rPr lang="en-US" altLang="zh-CN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launch</a:t>
            </a:r>
            <a:r>
              <a:rPr lang="zh-CN" altLang="en-US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time</a:t>
            </a:r>
          </a:p>
          <a:p>
            <a:r>
              <a:rPr lang="zh-CN" altLang="en-US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   </a:t>
            </a:r>
            <a:r>
              <a:rPr lang="en-US" altLang="zh-CN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response</a:t>
            </a:r>
            <a:r>
              <a:rPr lang="zh-CN" altLang="en-US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time</a:t>
            </a:r>
            <a:endParaRPr lang="en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8366" y="4111654"/>
            <a:ext cx="1200146" cy="557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7458" y="4043350"/>
            <a:ext cx="568235" cy="568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9952" y="2029086"/>
            <a:ext cx="833350" cy="8333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3" y="2061498"/>
            <a:ext cx="3445937" cy="2399480"/>
          </a:xfrm>
          <a:prstGeom prst="rect">
            <a:avLst/>
          </a:prstGeom>
        </p:spPr>
      </p:pic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97604" y="281383"/>
            <a:ext cx="83603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Can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the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network edge allocate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bandwidth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in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way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to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improve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overall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QoE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4" y="2061494"/>
            <a:ext cx="3445937" cy="2399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09" y="2059809"/>
            <a:ext cx="3453127" cy="2399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10" y="2023815"/>
            <a:ext cx="3456078" cy="2399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09" y="2020406"/>
            <a:ext cx="3456078" cy="2399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09" y="2024901"/>
            <a:ext cx="3456078" cy="2399480"/>
          </a:xfrm>
          <a:prstGeom prst="rect">
            <a:avLst/>
          </a:prstGeom>
        </p:spPr>
      </p:pic>
      <p:sp>
        <p:nvSpPr>
          <p:cNvPr id="22" name="Google Shape;151;p26"/>
          <p:cNvSpPr txBox="1">
            <a:spLocks noGrp="1"/>
          </p:cNvSpPr>
          <p:nvPr>
            <p:ph type="body" idx="1"/>
          </p:nvPr>
        </p:nvSpPr>
        <p:spPr>
          <a:xfrm>
            <a:off x="604708" y="1333993"/>
            <a:ext cx="7731268" cy="956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Alice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watching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DIRECTV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(left),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Bob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watching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YouTube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(right)</a:t>
            </a:r>
            <a:endParaRPr lang="en-US" dirty="0" smtClean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total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available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</a:t>
            </a:r>
            <a:r>
              <a:rPr lang="en" dirty="0" err="1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andwidth</a:t>
            </a:r>
            <a:r>
              <a:rPr lang="e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(BW)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is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3600kbps</a:t>
            </a:r>
            <a:endParaRPr lang="en-US" dirty="0"/>
          </a:p>
          <a:p>
            <a:pPr>
              <a:buClr>
                <a:srgbClr val="000000"/>
              </a:buClr>
              <a:buFont typeface="Helvetica Neue"/>
              <a:buChar char="●"/>
            </a:pPr>
            <a:endParaRPr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91924" y="4553140"/>
            <a:ext cx="7556835" cy="503677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</a:pPr>
            <a:r>
              <a:rPr lang="en-US" altLang="zh-CN" sz="2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-aware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BW</a:t>
            </a:r>
            <a:r>
              <a:rPr lang="zh-CN" altLang="en-US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allocation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at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the edge improves</a:t>
            </a:r>
            <a:r>
              <a:rPr lang="zh-CN" altLang="en-US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overall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.</a:t>
            </a:r>
            <a:endParaRPr lang="en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measurement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is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challenging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59" y="1318660"/>
            <a:ext cx="6355683" cy="35733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189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Proposed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approach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to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inference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16" y="2866318"/>
            <a:ext cx="451431" cy="451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70" y="2853766"/>
            <a:ext cx="721074" cy="50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643" y="2838151"/>
            <a:ext cx="531776" cy="531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550" y="2800567"/>
            <a:ext cx="582930" cy="582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192" y="1722227"/>
            <a:ext cx="700228" cy="700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354" y="1711635"/>
            <a:ext cx="697620" cy="697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4761" y="1745158"/>
            <a:ext cx="691790" cy="6917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4626" y="1834775"/>
            <a:ext cx="587680" cy="587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7262" y="3811375"/>
            <a:ext cx="699770" cy="699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47485" y="2838153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80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14335" y="1838427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8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19" name="Google Shape;151;p26"/>
          <p:cNvSpPr txBox="1">
            <a:spLocks/>
          </p:cNvSpPr>
          <p:nvPr/>
        </p:nvSpPr>
        <p:spPr>
          <a:xfrm>
            <a:off x="623400" y="1378368"/>
            <a:ext cx="8520600" cy="168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marR="0" lvl="1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2" marR="0" lvl="5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17492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Offline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generation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of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per-application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</a:t>
            </a: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-to-</a:t>
            </a:r>
            <a:r>
              <a:rPr lang="en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mappings</a:t>
            </a:r>
            <a:endParaRPr lang="en-US" altLang="zh-CN" dirty="0" smtClean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marL="0" indent="0">
              <a:buFont typeface="Arial"/>
              <a:buNone/>
            </a:pPr>
            <a:endParaRPr lang="en-US" dirty="0" smtClean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 marL="0" indent="0">
              <a:buFont typeface="Arial"/>
              <a:buNone/>
            </a:pPr>
            <a:endParaRPr lang="en" dirty="0" smtClean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Replay of real users’ common interactions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(usages)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in popular </a:t>
            </a:r>
            <a:r>
              <a:rPr lang="e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apps</a:t>
            </a:r>
            <a:endParaRPr lang="en-US" dirty="0" smtClean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buClr>
                <a:srgbClr val="000000"/>
              </a:buClr>
              <a:buFont typeface="Helvetica Neue"/>
              <a:buChar char="●"/>
            </a:pPr>
            <a:endParaRPr lang="en-US" dirty="0" smtClean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buClr>
                <a:srgbClr val="000000"/>
              </a:buClr>
              <a:buFont typeface="Helvetica Neue"/>
              <a:buChar char="●"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Adaptive sampling of the </a:t>
            </a:r>
            <a:r>
              <a:rPr lang="en-US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metric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spac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</a:t>
            </a: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9" y="1868071"/>
            <a:ext cx="4599525" cy="2909441"/>
          </a:xfrm>
          <a:prstGeom prst="rect">
            <a:avLst/>
          </a:prstGeom>
        </p:spPr>
      </p:pic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QoS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-to-</a:t>
            </a:r>
            <a:r>
              <a:rPr lang="en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QoE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mapping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401" y="2333612"/>
            <a:ext cx="3274900" cy="23653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ular Callout 5"/>
          <p:cNvSpPr/>
          <p:nvPr/>
        </p:nvSpPr>
        <p:spPr>
          <a:xfrm>
            <a:off x="311701" y="1453096"/>
            <a:ext cx="1962870" cy="547055"/>
          </a:xfrm>
          <a:prstGeom prst="wedgeRoundRectCallout">
            <a:avLst>
              <a:gd name="adj1" fmla="val 65987"/>
              <a:gd name="adj2" fmla="val 122457"/>
              <a:gd name="adj3" fmla="val 16667"/>
            </a:avLst>
          </a:prstGeom>
          <a:noFill/>
          <a:ln w="22225">
            <a:solidFill>
              <a:srgbClr val="001B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1B36"/>
                </a:solidFill>
                <a:latin typeface="Helvetica" charset="0"/>
                <a:ea typeface="Helvetica" charset="0"/>
                <a:cs typeface="Helvetica" charset="0"/>
              </a:rPr>
              <a:t>Emulating different network settings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042200" y="1173060"/>
            <a:ext cx="2021541" cy="560070"/>
          </a:xfrm>
          <a:prstGeom prst="wedgeRoundRectCallout">
            <a:avLst>
              <a:gd name="adj1" fmla="val -59831"/>
              <a:gd name="adj2" fmla="val 121464"/>
              <a:gd name="adj3" fmla="val 16667"/>
            </a:avLst>
          </a:prstGeom>
          <a:noFill/>
          <a:ln w="22225">
            <a:solidFill>
              <a:srgbClr val="001B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1B36"/>
                </a:solidFill>
                <a:latin typeface="Helvetica" charset="0"/>
                <a:ea typeface="Helvetica" charset="0"/>
                <a:cs typeface="Helvetica" charset="0"/>
              </a:rPr>
              <a:t>App communicates with its own server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590714" y="3760470"/>
            <a:ext cx="902970" cy="274320"/>
          </a:xfrm>
          <a:prstGeom prst="straightConnector1">
            <a:avLst/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ounded Rectangular Callout 6"/>
          <p:cNvSpPr/>
          <p:nvPr/>
        </p:nvSpPr>
        <p:spPr>
          <a:xfrm>
            <a:off x="136650" y="4568190"/>
            <a:ext cx="2457960" cy="491490"/>
          </a:xfrm>
          <a:prstGeom prst="wedgeRoundRectCallout">
            <a:avLst>
              <a:gd name="adj1" fmla="val 32258"/>
              <a:gd name="adj2" fmla="val -128138"/>
              <a:gd name="adj3" fmla="val 16667"/>
            </a:avLst>
          </a:prstGeom>
          <a:noFill/>
          <a:ln w="22225">
            <a:solidFill>
              <a:srgbClr val="001B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1B36"/>
                </a:solidFill>
                <a:latin typeface="Helvetica" charset="0"/>
                <a:ea typeface="Helvetica" charset="0"/>
                <a:cs typeface="Helvetica" charset="0"/>
              </a:rPr>
              <a:t>Running multiple clients for collaborative apps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2400" y="3373120"/>
            <a:ext cx="904240" cy="9753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Challenge: Large </a:t>
            </a:r>
            <a:r>
              <a:rPr lang="en-US" altLang="zh-CN" dirty="0" err="1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</a:t>
            </a:r>
            <a:r>
              <a:rPr lang="zh-CN" altLang="en-US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dirty="0" smtClean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metric 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space</a:t>
            </a:r>
            <a:endParaRPr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8" y="1741837"/>
            <a:ext cx="3601544" cy="25162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03431" y="2871494"/>
            <a:ext cx="1135947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 err="1"/>
              <a:t>QoE</a:t>
            </a:r>
            <a:endParaRPr lang="en-US" altLang="zh-CN" dirty="0"/>
          </a:p>
          <a:p>
            <a:r>
              <a:rPr lang="en-US" altLang="zh-CN" dirty="0"/>
              <a:t>Stop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63461" y="2125990"/>
            <a:ext cx="1286240" cy="52322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 err="1"/>
              <a:t>QoE</a:t>
            </a:r>
            <a:endParaRPr lang="en-US" altLang="zh-CN" dirty="0"/>
          </a:p>
          <a:p>
            <a:r>
              <a:rPr lang="en-US" altLang="zh-CN" dirty="0" smtClean="0"/>
              <a:t>Continue</a:t>
            </a:r>
            <a:r>
              <a:rPr lang="en-US" altLang="zh-CN" dirty="0"/>
              <a:t>!</a:t>
            </a:r>
            <a:r>
              <a:rPr lang="zh-CN" altLang="en-US" dirty="0" smtClean="0"/>
              <a:t> </a:t>
            </a:r>
            <a:endParaRPr lang="en-US" altLang="zh-CN" dirty="0"/>
          </a:p>
        </p:txBody>
      </p:sp>
      <p:sp>
        <p:nvSpPr>
          <p:cNvPr id="14" name="TextBox 13"/>
          <p:cNvSpPr txBox="1"/>
          <p:nvPr/>
        </p:nvSpPr>
        <p:spPr>
          <a:xfrm>
            <a:off x="3204970" y="3041539"/>
            <a:ext cx="1266437" cy="523220"/>
          </a:xfrm>
          <a:prstGeom prst="rect">
            <a:avLst/>
          </a:prstGeom>
          <a:solidFill>
            <a:schemeClr val="accent6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 err="1"/>
              <a:t>QoE</a:t>
            </a:r>
            <a:r>
              <a:rPr lang="zh-CN" altLang="en-US" dirty="0"/>
              <a:t> </a:t>
            </a:r>
            <a:r>
              <a:rPr lang="en-US" altLang="zh-CN" dirty="0" smtClean="0"/>
              <a:t>Continue!</a:t>
            </a:r>
            <a:endParaRPr lang="en-US" altLang="zh-CN" dirty="0"/>
          </a:p>
        </p:txBody>
      </p:sp>
      <p:sp>
        <p:nvSpPr>
          <p:cNvPr id="16" name="TextBox 15"/>
          <p:cNvSpPr txBox="1"/>
          <p:nvPr/>
        </p:nvSpPr>
        <p:spPr>
          <a:xfrm>
            <a:off x="3186182" y="2110240"/>
            <a:ext cx="1271699" cy="523220"/>
          </a:xfrm>
          <a:prstGeom prst="rect">
            <a:avLst/>
          </a:prstGeom>
          <a:solidFill>
            <a:schemeClr val="accent6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 err="1"/>
              <a:t>QoE</a:t>
            </a:r>
            <a:r>
              <a:rPr lang="zh-CN" altLang="en-US" dirty="0"/>
              <a:t> </a:t>
            </a:r>
            <a:r>
              <a:rPr lang="en-US" altLang="zh-CN" dirty="0" smtClean="0"/>
              <a:t>Continue!</a:t>
            </a:r>
            <a:endParaRPr lang="en-US" altLang="zh-C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09" y="1744320"/>
            <a:ext cx="3601950" cy="2516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534" y="2426632"/>
            <a:ext cx="364151" cy="365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557" y="2889154"/>
            <a:ext cx="364151" cy="3657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750" y="3351367"/>
            <a:ext cx="364151" cy="3657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655" y="2404467"/>
            <a:ext cx="364151" cy="3657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76" y="1947212"/>
            <a:ext cx="364151" cy="365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65" y="1745435"/>
            <a:ext cx="3601544" cy="25162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65" y="1744892"/>
            <a:ext cx="3601544" cy="2516278"/>
          </a:xfrm>
          <a:prstGeom prst="rect">
            <a:avLst/>
          </a:prstGeom>
        </p:spPr>
      </p:pic>
      <p:sp>
        <p:nvSpPr>
          <p:cNvPr id="8" name="Google Shape;151;p26"/>
          <p:cNvSpPr txBox="1">
            <a:spLocks/>
          </p:cNvSpPr>
          <p:nvPr/>
        </p:nvSpPr>
        <p:spPr>
          <a:xfrm>
            <a:off x="394666" y="1028807"/>
            <a:ext cx="7731268" cy="95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Solution: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adaptive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sampling</a:t>
            </a: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-US" altLang="zh-CN" i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e.g.,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map 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(bandwidth,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packet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loss) to 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(frame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per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second)</a:t>
            </a:r>
            <a:endParaRPr lang="en-US" dirty="0"/>
          </a:p>
          <a:p>
            <a:pPr>
              <a:buClr>
                <a:srgbClr val="000000"/>
              </a:buClr>
              <a:buFont typeface="Helvetica Neue"/>
              <a:buChar char="●"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705" y="2466702"/>
            <a:ext cx="475518" cy="47764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18124" y="3062913"/>
            <a:ext cx="1499667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Continue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90927" y="4312897"/>
            <a:ext cx="7762145" cy="674031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Adaptive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sampling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helps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identify</a:t>
            </a:r>
            <a:r>
              <a:rPr lang="zh-CN" altLang="en-US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boundary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between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classes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with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much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fewer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samples.</a:t>
            </a:r>
            <a:endParaRPr lang="en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4" grpId="0" animBg="1"/>
      <p:bldP spid="16" grpId="0" animBg="1"/>
      <p:bldP spid="22" grpId="0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626" y="1800710"/>
            <a:ext cx="3415488" cy="253761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Example </a:t>
            </a:r>
            <a:r>
              <a:rPr lang="en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QoS-QoE</a:t>
            </a:r>
            <a:r>
              <a:rPr lang="en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mappings</a:t>
            </a:r>
            <a:endParaRPr lang="en"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300" y="1828486"/>
            <a:ext cx="3967820" cy="2509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989335" y="4409440"/>
            <a:ext cx="7146759" cy="657537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60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Different apps can have very different </a:t>
            </a:r>
            <a:r>
              <a:rPr lang="en-US" altLang="zh-CN" sz="2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QoS-QoE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mapping. </a:t>
            </a:r>
            <a:r>
              <a:rPr lang="en-US" altLang="zh-CN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.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Significant non-</a:t>
            </a:r>
            <a:r>
              <a:rPr lang="en" sz="2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linear</a:t>
            </a:r>
            <a:r>
              <a:rPr lang="en" altLang="zh-CN" sz="2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</a:t>
            </a:r>
            <a:r>
              <a:rPr lang="en" sz="2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t</a:t>
            </a:r>
            <a:r>
              <a:rPr lang="en" altLang="zh-CN" sz="2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ies</a:t>
            </a:r>
            <a:r>
              <a:rPr lang="e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exist</a:t>
            </a:r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video</a:t>
            </a:r>
            <a:r>
              <a:rPr lang="zh-CN" alt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streaming</a:t>
            </a:r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.</a:t>
            </a:r>
            <a:endParaRPr lang="en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Google Shape;151;p26"/>
          <p:cNvSpPr txBox="1">
            <a:spLocks/>
          </p:cNvSpPr>
          <p:nvPr/>
        </p:nvSpPr>
        <p:spPr>
          <a:xfrm>
            <a:off x="394666" y="1038967"/>
            <a:ext cx="7731268" cy="95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Interactive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apps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(left)</a:t>
            </a: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  <a:p>
            <a:pPr>
              <a:buClr>
                <a:srgbClr val="000000"/>
              </a:buClr>
              <a:buFont typeface="Helvetica Neue"/>
              <a:buChar char="●"/>
            </a:pP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Video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streaming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apps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(right)</a:t>
            </a:r>
            <a:endParaRPr lang="en-US" dirty="0"/>
          </a:p>
          <a:p>
            <a:pPr>
              <a:buClr>
                <a:srgbClr val="000000"/>
              </a:buClr>
              <a:buFont typeface="Helvetica Neue"/>
              <a:buChar char="●"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582930" y="2110050"/>
            <a:ext cx="830961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Can</a:t>
            </a:r>
            <a:r>
              <a:rPr lang="zh-CN" altLang="en-US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we</a:t>
            </a:r>
            <a:r>
              <a:rPr lang="zh-CN" altLang="en-US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utilize</a:t>
            </a:r>
            <a:r>
              <a:rPr lang="zh-CN" altLang="en-US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p</a:t>
            </a:r>
            <a:r>
              <a:rPr lang="en" sz="3200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er</a:t>
            </a:r>
            <a:r>
              <a:rPr lang="en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-app </a:t>
            </a:r>
            <a:r>
              <a:rPr lang="en" sz="3200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QoS</a:t>
            </a:r>
            <a:r>
              <a:rPr lang="en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-to-</a:t>
            </a:r>
            <a:r>
              <a:rPr lang="en" sz="3200" dirty="0" err="1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QoE</a:t>
            </a:r>
            <a:r>
              <a:rPr lang="en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  <a:sym typeface="Helvetica Neue"/>
              </a:rPr>
              <a:t> models</a:t>
            </a:r>
            <a:r>
              <a:rPr lang="en-US" altLang="zh-CN" sz="3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sz="3200" dirty="0">
              <a:solidFill>
                <a:schemeClr val="accent5"/>
              </a:solidFill>
              <a:latin typeface="Helvetica" charset="0"/>
              <a:ea typeface="Helvetica" charset="0"/>
              <a:cs typeface="Helvetica" charset="0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26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15195</TotalTime>
  <Words>551</Words>
  <Application>Microsoft Macintosh PowerPoint</Application>
  <PresentationFormat>On-screen Show (16:9)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Helvetica</vt:lpstr>
      <vt:lpstr>Helvetica Neue</vt:lpstr>
      <vt:lpstr>Simple Light</vt:lpstr>
      <vt:lpstr>QoE Inference and Improvement Without End-Host Control</vt:lpstr>
      <vt:lpstr>QoS does not always translate to QoE</vt:lpstr>
      <vt:lpstr>Can the network edge allocate bandwidth in a way to improve overall QoE?</vt:lpstr>
      <vt:lpstr>QoE measurement is challenging</vt:lpstr>
      <vt:lpstr>Proposed approach to QoE inference</vt:lpstr>
      <vt:lpstr>QoS-to-QoE mapping</vt:lpstr>
      <vt:lpstr>Challenge: Large QoS metric space</vt:lpstr>
      <vt:lpstr>Example QoS-QoE mappings</vt:lpstr>
      <vt:lpstr>Can we utilize per-app QoS-to-QoE models?</vt:lpstr>
      <vt:lpstr>QoEBox: Improving QoE at the network edge without end-host control </vt:lpstr>
      <vt:lpstr>Case Study I: Classifying and prioritizing different traffic types</vt:lpstr>
      <vt:lpstr>Classifying and prioritizing different traffic types</vt:lpstr>
      <vt:lpstr>Case Study II: QoE-aware bandwidth allocation</vt:lpstr>
      <vt:lpstr>QoE-aware bandwidth allocation</vt:lpstr>
      <vt:lpstr>Conclusion</vt:lpstr>
      <vt:lpstr>Thank you!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QoE Inference and Enhancement Without End-Host Control</dc:title>
  <cp:lastModifiedBy>Xiao Zhu</cp:lastModifiedBy>
  <cp:revision>296</cp:revision>
  <dcterms:modified xsi:type="dcterms:W3CDTF">2018-11-02T04:02:48Z</dcterms:modified>
</cp:coreProperties>
</file>